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gif>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solidFill>
          <a:srgbClr val="CEC2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reating an alternative…"/>
          <p:cNvSpPr txBox="1"/>
          <p:nvPr/>
        </p:nvSpPr>
        <p:spPr>
          <a:xfrm>
            <a:off x="4106109" y="3947499"/>
            <a:ext cx="8157554" cy="1858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5700"/>
            </a:pPr>
            <a:r>
              <a:t>Creating an alternative</a:t>
            </a:r>
          </a:p>
          <a:p>
            <a:pPr algn="l">
              <a:defRPr sz="5700"/>
            </a:pPr>
            <a:r>
              <a:t> news source</a:t>
            </a:r>
          </a:p>
        </p:txBody>
      </p:sp>
      <p:pic>
        <p:nvPicPr>
          <p:cNvPr id="120" name="Logomakr_3QPVqY.png" descr="Logomakr_3QPVq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9526" y="3390067"/>
            <a:ext cx="2576397" cy="29734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CEC2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he Problem"/>
          <p:cNvSpPr txBox="1"/>
          <p:nvPr>
            <p:ph type="title"/>
          </p:nvPr>
        </p:nvSpPr>
        <p:spPr>
          <a:xfrm>
            <a:off x="952499" y="1001520"/>
            <a:ext cx="11099801" cy="2159001"/>
          </a:xfrm>
          <a:prstGeom prst="rect">
            <a:avLst/>
          </a:prstGeom>
        </p:spPr>
        <p:txBody>
          <a:bodyPr/>
          <a:lstStyle/>
          <a:p>
            <a:pPr/>
            <a:r>
              <a:t>The Problem</a:t>
            </a:r>
          </a:p>
        </p:txBody>
      </p:sp>
      <p:sp>
        <p:nvSpPr>
          <p:cNvPr id="123" name="News articles are always biased"/>
          <p:cNvSpPr txBox="1"/>
          <p:nvPr/>
        </p:nvSpPr>
        <p:spPr>
          <a:xfrm>
            <a:off x="609298" y="4399806"/>
            <a:ext cx="11786204" cy="2234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7000"/>
            </a:pPr>
            <a:r>
              <a:t>News articles are </a:t>
            </a:r>
            <a:r>
              <a:rPr u="sng"/>
              <a:t>always</a:t>
            </a:r>
            <a:r>
              <a:t> biased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CEC2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he Solution"/>
          <p:cNvSpPr txBox="1"/>
          <p:nvPr>
            <p:ph type="title"/>
          </p:nvPr>
        </p:nvSpPr>
        <p:spPr>
          <a:xfrm>
            <a:off x="952499" y="1027733"/>
            <a:ext cx="11099801" cy="2159001"/>
          </a:xfrm>
          <a:prstGeom prst="rect">
            <a:avLst/>
          </a:prstGeom>
        </p:spPr>
        <p:txBody>
          <a:bodyPr/>
          <a:lstStyle/>
          <a:p>
            <a:pPr/>
            <a:r>
              <a:t>The Solution</a:t>
            </a:r>
          </a:p>
        </p:txBody>
      </p:sp>
      <p:sp>
        <p:nvSpPr>
          <p:cNvPr id="126" name="Neural Networks"/>
          <p:cNvSpPr txBox="1"/>
          <p:nvPr/>
        </p:nvSpPr>
        <p:spPr>
          <a:xfrm>
            <a:off x="1513048" y="3945411"/>
            <a:ext cx="2958745" cy="52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Neural Networks</a:t>
            </a:r>
          </a:p>
        </p:txBody>
      </p:sp>
      <p:sp>
        <p:nvSpPr>
          <p:cNvPr id="127" name="Natural Language Processors"/>
          <p:cNvSpPr txBox="1"/>
          <p:nvPr/>
        </p:nvSpPr>
        <p:spPr>
          <a:xfrm>
            <a:off x="1513048" y="4889582"/>
            <a:ext cx="5152442" cy="52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Natural Language Processors</a:t>
            </a:r>
          </a:p>
        </p:txBody>
      </p:sp>
      <p:sp>
        <p:nvSpPr>
          <p:cNvPr id="128" name="Transparencies"/>
          <p:cNvSpPr txBox="1"/>
          <p:nvPr/>
        </p:nvSpPr>
        <p:spPr>
          <a:xfrm>
            <a:off x="1513048" y="7012303"/>
            <a:ext cx="2702358" cy="52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Transparencies</a:t>
            </a:r>
          </a:p>
        </p:txBody>
      </p:sp>
      <p:sp>
        <p:nvSpPr>
          <p:cNvPr id="129" name="Universal Data Collection"/>
          <p:cNvSpPr txBox="1"/>
          <p:nvPr/>
        </p:nvSpPr>
        <p:spPr>
          <a:xfrm>
            <a:off x="1513048" y="5950942"/>
            <a:ext cx="4406749" cy="52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Universal Data Collection</a:t>
            </a:r>
          </a:p>
        </p:txBody>
      </p:sp>
      <p:pic>
        <p:nvPicPr>
          <p:cNvPr id="130" name="Fig-1-Model-Architecture-of-3HAN.png" descr="Fig-1-Model-Architecture-of-3HA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24319" y="3868990"/>
            <a:ext cx="4550374" cy="25642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Simple model.png" descr="Simple mode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24319" y="6534100"/>
            <a:ext cx="4550374" cy="29812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search"/>
          <p:cNvSpPr txBox="1"/>
          <p:nvPr>
            <p:ph type="ctrTitle"/>
          </p:nvPr>
        </p:nvSpPr>
        <p:spPr>
          <a:xfrm>
            <a:off x="952500" y="1010928"/>
            <a:ext cx="11099801" cy="1514427"/>
          </a:xfrm>
          <a:prstGeom prst="rect">
            <a:avLst/>
          </a:prstGeom>
        </p:spPr>
        <p:txBody>
          <a:bodyPr/>
          <a:lstStyle/>
          <a:p>
            <a:pPr/>
            <a:r>
              <a:t>Research</a:t>
            </a:r>
          </a:p>
        </p:txBody>
      </p:sp>
      <p:pic>
        <p:nvPicPr>
          <p:cNvPr id="134" name="gif.mp4" descr="gif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059546" y="2994717"/>
            <a:ext cx="6885708" cy="64768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000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What We Did"/>
          <p:cNvSpPr txBox="1"/>
          <p:nvPr>
            <p:ph type="ctrTitle"/>
          </p:nvPr>
        </p:nvSpPr>
        <p:spPr>
          <a:xfrm>
            <a:off x="1567724" y="998807"/>
            <a:ext cx="9869352" cy="1434899"/>
          </a:xfrm>
          <a:prstGeom prst="rect">
            <a:avLst/>
          </a:prstGeom>
        </p:spPr>
        <p:txBody>
          <a:bodyPr/>
          <a:lstStyle/>
          <a:p>
            <a:pPr/>
            <a:r>
              <a:t>What We Did</a:t>
            </a:r>
          </a:p>
        </p:txBody>
      </p:sp>
      <p:pic>
        <p:nvPicPr>
          <p:cNvPr id="137" name="Depositphotos_102903656_m-2015-e1491932782566.jpg" descr="Depositphotos_102903656_m-2015-e149193278256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06812" y="4190175"/>
            <a:ext cx="6588489" cy="4392327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Implementation of NLP"/>
          <p:cNvSpPr txBox="1"/>
          <p:nvPr/>
        </p:nvSpPr>
        <p:spPr>
          <a:xfrm>
            <a:off x="676421" y="4190175"/>
            <a:ext cx="4289299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Implementation of NLP</a:t>
            </a:r>
          </a:p>
        </p:txBody>
      </p:sp>
      <p:sp>
        <p:nvSpPr>
          <p:cNvPr id="139" name="Creation of a news website"/>
          <p:cNvSpPr txBox="1"/>
          <p:nvPr/>
        </p:nvSpPr>
        <p:spPr>
          <a:xfrm>
            <a:off x="676421" y="5185009"/>
            <a:ext cx="5045203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Creation of a news website</a:t>
            </a:r>
          </a:p>
        </p:txBody>
      </p:sp>
      <p:sp>
        <p:nvSpPr>
          <p:cNvPr id="140" name="ooper.space/news/public"/>
          <p:cNvSpPr txBox="1"/>
          <p:nvPr/>
        </p:nvSpPr>
        <p:spPr>
          <a:xfrm>
            <a:off x="676421" y="6162342"/>
            <a:ext cx="4692778" cy="560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ooper.space/news/public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CEC2B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he Rewar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Rewards</a:t>
            </a:r>
          </a:p>
        </p:txBody>
      </p:sp>
      <p:pic>
        <p:nvPicPr>
          <p:cNvPr id="143" name="graph.jpg" descr="graph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7167" y="5166019"/>
            <a:ext cx="5739496" cy="39734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Screenshot-2017-11-25 Cloud Natural Language Processing Market Size Forecasts 2024.png" descr="Screenshot-2017-11-25 Cloud Natural Language Processing Market Size Forecasts 202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54181" y="5166019"/>
            <a:ext cx="6245778" cy="3663726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IX BILLION DOLLAR INDUSTRY"/>
          <p:cNvSpPr txBox="1"/>
          <p:nvPr/>
        </p:nvSpPr>
        <p:spPr>
          <a:xfrm>
            <a:off x="6645503" y="8964270"/>
            <a:ext cx="489539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SIX BILLION DOLLAR INDUSTRY</a:t>
            </a:r>
          </a:p>
        </p:txBody>
      </p:sp>
      <p:pic>
        <p:nvPicPr>
          <p:cNvPr id="146" name="cheering.gif" descr="cheering.gif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71843" y="2407209"/>
            <a:ext cx="4061114" cy="22904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Whats next?"/>
          <p:cNvSpPr txBox="1"/>
          <p:nvPr>
            <p:ph type="ctrTitle"/>
          </p:nvPr>
        </p:nvSpPr>
        <p:spPr>
          <a:xfrm>
            <a:off x="1269999" y="1007268"/>
            <a:ext cx="10464801" cy="1393032"/>
          </a:xfrm>
          <a:prstGeom prst="rect">
            <a:avLst/>
          </a:prstGeom>
        </p:spPr>
        <p:txBody>
          <a:bodyPr/>
          <a:lstStyle/>
          <a:p>
            <a:pPr/>
            <a:r>
              <a:t>Whats next?</a:t>
            </a:r>
          </a:p>
        </p:txBody>
      </p:sp>
      <p:sp>
        <p:nvSpPr>
          <p:cNvPr id="149" name="Properly train our summarization system"/>
          <p:cNvSpPr txBox="1"/>
          <p:nvPr/>
        </p:nvSpPr>
        <p:spPr>
          <a:xfrm>
            <a:off x="774827" y="3700813"/>
            <a:ext cx="7492747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Properly train our summarization system</a:t>
            </a:r>
          </a:p>
        </p:txBody>
      </p:sp>
      <p:sp>
        <p:nvSpPr>
          <p:cNvPr id="150" name="Refine our user interface"/>
          <p:cNvSpPr txBox="1"/>
          <p:nvPr/>
        </p:nvSpPr>
        <p:spPr>
          <a:xfrm>
            <a:off x="805857" y="4596575"/>
            <a:ext cx="4615816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Refine our user interface</a:t>
            </a:r>
          </a:p>
        </p:txBody>
      </p:sp>
      <p:sp>
        <p:nvSpPr>
          <p:cNvPr id="151" name="Develop further innovations"/>
          <p:cNvSpPr txBox="1"/>
          <p:nvPr/>
        </p:nvSpPr>
        <p:spPr>
          <a:xfrm>
            <a:off x="805857" y="5561775"/>
            <a:ext cx="5237227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Develop further innovations </a:t>
            </a:r>
          </a:p>
        </p:txBody>
      </p:sp>
      <p:pic>
        <p:nvPicPr>
          <p:cNvPr id="152" name="pyrimad scheme.jpg" descr="pyrimad schem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15943" y="5060421"/>
            <a:ext cx="5781845" cy="35250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